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60" r:id="rId4"/>
    <p:sldId id="263" r:id="rId5"/>
    <p:sldId id="262" r:id="rId6"/>
    <p:sldId id="264" r:id="rId7"/>
    <p:sldId id="259" r:id="rId8"/>
    <p:sldId id="261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47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tableStyles" Target="tableStyles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theme" Target="theme/theme1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viewProps" Target="viewProps.xml" /><Relationship Id="rId5" Type="http://schemas.openxmlformats.org/officeDocument/2006/relationships/slide" Target="slides/slide4.xml" /><Relationship Id="rId10" Type="http://schemas.openxmlformats.org/officeDocument/2006/relationships/presProps" Target="presProps.xml" /><Relationship Id="rId4" Type="http://schemas.openxmlformats.org/officeDocument/2006/relationships/slide" Target="slides/slide3.xml" /><Relationship Id="rId9" Type="http://schemas.openxmlformats.org/officeDocument/2006/relationships/slide" Target="slides/slide8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شكل حر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شكل حر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عنوان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17" name="عنوان فرعي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30" name="عنصر نائب للتاريخ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9B51E-ECCA-493D-9F07-FD1374D9B92D}" type="datetimeFigureOut">
              <a:rPr lang="en-US" smtClean="0"/>
              <a:pPr/>
              <a:t>3/18/2022</a:t>
            </a:fld>
            <a:endParaRPr lang="en-US"/>
          </a:p>
        </p:txBody>
      </p:sp>
      <p:sp>
        <p:nvSpPr>
          <p:cNvPr id="19" name="عنصر نائب للتذييل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عنصر نائب لرقم الشريحة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737E8-7880-4831-963D-2D5D660A33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9B51E-ECCA-493D-9F07-FD1374D9B92D}" type="datetimeFigureOut">
              <a:rPr lang="en-US" smtClean="0"/>
              <a:pPr/>
              <a:t>3/18/2022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737E8-7880-4831-963D-2D5D660A33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9B51E-ECCA-493D-9F07-FD1374D9B92D}" type="datetimeFigureOut">
              <a:rPr lang="en-US" smtClean="0"/>
              <a:pPr/>
              <a:t>3/18/2022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737E8-7880-4831-963D-2D5D660A33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9B51E-ECCA-493D-9F07-FD1374D9B92D}" type="datetimeFigureOut">
              <a:rPr lang="en-US" smtClean="0"/>
              <a:pPr/>
              <a:t>3/18/2022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737E8-7880-4831-963D-2D5D660A33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شكل حر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شكل حر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9B51E-ECCA-493D-9F07-FD1374D9B92D}" type="datetimeFigureOut">
              <a:rPr lang="en-US" smtClean="0"/>
              <a:pPr/>
              <a:t>3/18/2022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737E8-7880-4831-963D-2D5D660A33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9B51E-ECCA-493D-9F07-FD1374D9B92D}" type="datetimeFigureOut">
              <a:rPr lang="en-US" smtClean="0"/>
              <a:pPr/>
              <a:t>3/18/2022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737E8-7880-4831-963D-2D5D660A33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9B51E-ECCA-493D-9F07-FD1374D9B92D}" type="datetimeFigureOut">
              <a:rPr lang="en-US" smtClean="0"/>
              <a:pPr/>
              <a:t>3/18/2022</a:t>
            </a:fld>
            <a:endParaRPr lang="en-US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737E8-7880-4831-963D-2D5D660A33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9B51E-ECCA-493D-9F07-FD1374D9B92D}" type="datetimeFigureOut">
              <a:rPr lang="en-US" smtClean="0"/>
              <a:pPr/>
              <a:t>3/18/2022</a:t>
            </a:fld>
            <a:endParaRPr lang="en-US"/>
          </a:p>
        </p:txBody>
      </p:sp>
      <p:sp>
        <p:nvSpPr>
          <p:cNvPr id="8" name="عنصر نائب لرقم الشريحة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64737E8-7880-4831-963D-2D5D660A335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عنصر نائب للتذييل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9B51E-ECCA-493D-9F07-FD1374D9B92D}" type="datetimeFigureOut">
              <a:rPr lang="en-US" smtClean="0"/>
              <a:pPr/>
              <a:t>3/18/2022</a:t>
            </a:fld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737E8-7880-4831-963D-2D5D660A33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9B51E-ECCA-493D-9F07-FD1374D9B92D}" type="datetimeFigureOut">
              <a:rPr lang="en-US" smtClean="0"/>
              <a:pPr/>
              <a:t>3/18/2022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664737E8-7880-4831-963D-2D5D660A33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/>
              <a:t>انقر فوق الرمز لإضافة صورة</a:t>
            </a:r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44B9B51E-ECCA-493D-9F07-FD1374D9B92D}" type="datetimeFigureOut">
              <a:rPr lang="en-US" smtClean="0"/>
              <a:pPr/>
              <a:t>3/18/2022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737E8-7880-4831-963D-2D5D660A33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شكل حر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شكل حر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عنصر نائب للعنوان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30" name="عنصر نائب للنص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/>
              <a:t>انقر لتحرير أنماط النص الرئيسي</a:t>
            </a:r>
          </a:p>
          <a:p>
            <a:pPr lvl="1" eaLnBrk="1" latinLnBrk="0" hangingPunct="1"/>
            <a:r>
              <a:rPr kumimoji="0" lang="ar-SA"/>
              <a:t>المستوى الثاني</a:t>
            </a:r>
          </a:p>
          <a:p>
            <a:pPr lvl="2" eaLnBrk="1" latinLnBrk="0" hangingPunct="1"/>
            <a:r>
              <a:rPr kumimoji="0" lang="ar-SA"/>
              <a:t>المستوى الثالث</a:t>
            </a:r>
          </a:p>
          <a:p>
            <a:pPr lvl="3" eaLnBrk="1" latinLnBrk="0" hangingPunct="1"/>
            <a:r>
              <a:rPr kumimoji="0" lang="ar-SA"/>
              <a:t>المستوى الرابع</a:t>
            </a:r>
          </a:p>
          <a:p>
            <a:pPr lvl="4" eaLnBrk="1" latinLnBrk="0" hangingPunct="1"/>
            <a:r>
              <a:rPr kumimoji="0" lang="ar-SA"/>
              <a:t>المستوى الخامس</a:t>
            </a:r>
            <a:endParaRPr kumimoji="0" lang="en-US"/>
          </a:p>
        </p:txBody>
      </p:sp>
      <p:sp>
        <p:nvSpPr>
          <p:cNvPr id="10" name="عنصر نائب للتاريخ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44B9B51E-ECCA-493D-9F07-FD1374D9B92D}" type="datetimeFigureOut">
              <a:rPr lang="en-US" smtClean="0"/>
              <a:pPr/>
              <a:t>3/18/2022</a:t>
            </a:fld>
            <a:endParaRPr lang="en-US"/>
          </a:p>
        </p:txBody>
      </p:sp>
      <p:sp>
        <p:nvSpPr>
          <p:cNvPr id="22" name="عنصر نائب للتذييل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عنصر نائب لرقم الشريحة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664737E8-7880-4831-963D-2D5D660A335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1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r" rtl="1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r" rtl="1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r" rtl="1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r" rtl="1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r" rtl="1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r" rtl="1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r" rtl="1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r" rtl="1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0" y="785794"/>
            <a:ext cx="9144000" cy="5143536"/>
          </a:xfrm>
        </p:spPr>
        <p:txBody>
          <a:bodyPr>
            <a:normAutofit/>
          </a:bodyPr>
          <a:lstStyle/>
          <a:p>
            <a:pPr rtl="1">
              <a:lnSpc>
                <a:spcPct val="115000"/>
              </a:lnSpc>
              <a:spcAft>
                <a:spcPts val="1000"/>
              </a:spcAft>
            </a:pPr>
            <a:r>
              <a:rPr lang="ar-SY" sz="4400" b="1" dirty="0">
                <a:ea typeface="Calibri"/>
                <a:cs typeface="Sakkal Majalla"/>
              </a:rPr>
              <a:t>      حالة سريرية من شعبة أمراض الدم-</a:t>
            </a:r>
            <a:r>
              <a:rPr lang="ar-SY" sz="4400" b="1" dirty="0" err="1">
                <a:ea typeface="Calibri"/>
                <a:cs typeface="Sakkal Majalla"/>
              </a:rPr>
              <a:t>مشفى</a:t>
            </a:r>
            <a:r>
              <a:rPr lang="ar-SY" sz="4400" b="1" dirty="0">
                <a:ea typeface="Calibri"/>
                <a:cs typeface="Sakkal Majalla"/>
              </a:rPr>
              <a:t> تشرين  </a:t>
            </a:r>
            <a:br>
              <a:rPr lang="ar-SY" sz="4400" b="1" dirty="0">
                <a:ea typeface="Calibri"/>
                <a:cs typeface="Sakkal Majalla"/>
              </a:rPr>
            </a:br>
            <a:r>
              <a:rPr lang="ar-SY" sz="4400" dirty="0">
                <a:ea typeface="Calibri"/>
                <a:cs typeface="Sakkal Majalla"/>
              </a:rPr>
              <a:t>                                            العسكري </a:t>
            </a:r>
            <a:r>
              <a:rPr lang="ar-SY" sz="4400" b="1" dirty="0">
                <a:ea typeface="Calibri"/>
                <a:cs typeface="Sakkal Majalla"/>
              </a:rPr>
              <a:t>                  </a:t>
            </a:r>
            <a:br>
              <a:rPr lang="en-US" sz="4400" b="1" dirty="0">
                <a:ea typeface="Calibri"/>
                <a:cs typeface="Arial"/>
              </a:rPr>
            </a:br>
            <a:r>
              <a:rPr lang="ar-SY" sz="4400" b="1" dirty="0">
                <a:ea typeface="Calibri"/>
                <a:cs typeface="Arial"/>
              </a:rPr>
              <a:t>       </a:t>
            </a:r>
            <a:r>
              <a:rPr lang="ar-SY" sz="4400" b="1" dirty="0">
                <a:ea typeface="Calibri"/>
                <a:cs typeface="Sakkal Majalla"/>
              </a:rPr>
              <a:t>إعداد وتقديم الطبيب المقيم جميل عمران </a:t>
            </a:r>
            <a:br>
              <a:rPr lang="ar-SY" sz="4400" b="1" dirty="0">
                <a:ea typeface="Calibri"/>
                <a:cs typeface="Sakkal Majalla"/>
              </a:rPr>
            </a:br>
            <a:r>
              <a:rPr lang="ar-SY" sz="4400" b="1" dirty="0">
                <a:ea typeface="Calibri"/>
                <a:cs typeface="Sakkal Majalla"/>
              </a:rPr>
              <a:t>       إشراف الدكتورة رجاء منا - رئيسة شعبة أمراض الدم</a:t>
            </a:r>
            <a:r>
              <a:rPr sz="4400" b="1">
                <a:ea typeface="Calibri"/>
                <a:cs typeface="Sakkal Majalla"/>
              </a:rPr>
              <a:t> </a:t>
            </a:r>
            <a:r>
              <a:rPr lang="ar-SY" sz="4400" b="1" dirty="0">
                <a:ea typeface="Calibri"/>
                <a:cs typeface="Sakkal Majalla"/>
              </a:rPr>
              <a:t>                                          </a:t>
            </a:r>
            <a:r>
              <a:rPr lang="ar-SY" sz="4400" b="1" dirty="0">
                <a:ea typeface="Calibri"/>
                <a:cs typeface="Akhbar MT" pitchFamily="2" charset="-78"/>
              </a:rPr>
              <a:t>وزرع نقي العظام </a:t>
            </a:r>
            <a:br>
              <a:rPr lang="en-US" sz="3200" b="1" dirty="0">
                <a:ea typeface="Calibri"/>
                <a:cs typeface="Arial"/>
              </a:rPr>
            </a:br>
            <a:endParaRPr lang="en-US" sz="3200" b="1" dirty="0">
              <a:latin typeface="Sakkal Majalla" pitchFamily="2" charset="-78"/>
              <a:cs typeface="Sakkal Majall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0347611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71472" y="1785926"/>
            <a:ext cx="8229600" cy="4572000"/>
          </a:xfrm>
        </p:spPr>
        <p:txBody>
          <a:bodyPr>
            <a:normAutofit/>
          </a:bodyPr>
          <a:lstStyle/>
          <a:p>
            <a:pPr algn="r" rtl="1">
              <a:buFont typeface="Wingdings" pitchFamily="2" charset="2"/>
              <a:buChar char="Ø"/>
            </a:pPr>
            <a:r>
              <a:rPr lang="ar-SY" sz="2400" b="1" dirty="0">
                <a:ea typeface="Calibri"/>
                <a:cs typeface="Sakkal Majalla"/>
              </a:rPr>
              <a:t>راجع المريض مشفى تشرين بتاريخ 15/1/2022 قسم الامراض العصبية بشكاية ألام هيكلية معممة مع ألام قطنية وترفع حروري  مع نقص وزن غير مقيس</a:t>
            </a:r>
          </a:p>
          <a:p>
            <a:pPr algn="r" rtl="1"/>
            <a:endParaRPr lang="en-US" sz="1800" b="1" dirty="0">
              <a:ea typeface="Calibri"/>
              <a:cs typeface="Arial"/>
            </a:endParaRPr>
          </a:p>
          <a:p>
            <a:pPr algn="r" rtl="1">
              <a:buFont typeface="Wingdings" pitchFamily="2" charset="2"/>
              <a:buChar char="Ø"/>
            </a:pPr>
            <a:r>
              <a:rPr lang="ar-SY" sz="2400" b="1" dirty="0">
                <a:solidFill>
                  <a:schemeClr val="bg1"/>
                </a:solidFill>
                <a:effectLst/>
                <a:ea typeface="Calibri"/>
                <a:cs typeface="Sakkal Majalla"/>
              </a:rPr>
              <a:t>استجواب المريض</a:t>
            </a:r>
            <a:r>
              <a:rPr lang="ar-SY" sz="2400" b="1" dirty="0">
                <a:effectLst/>
                <a:ea typeface="Calibri"/>
                <a:cs typeface="Sakkal Majalla"/>
              </a:rPr>
              <a:t>: ألا</a:t>
            </a:r>
            <a:r>
              <a:rPr lang="ar-SY" sz="2400" b="1" dirty="0">
                <a:ea typeface="Calibri"/>
                <a:cs typeface="Sakkal Majalla"/>
              </a:rPr>
              <a:t>م قطنية غير منتشرة إلى الطرفين السفليين مع آلام ضلعية تزداد بالحركة والسعال – يخف قليلا على المسكنات –ترفع حروري 38 نقص وزن غير محدد</a:t>
            </a:r>
          </a:p>
          <a:p>
            <a:pPr algn="r" rtl="1">
              <a:buFont typeface="Wingdings" pitchFamily="2" charset="2"/>
              <a:buChar char="Ø"/>
            </a:pPr>
            <a:r>
              <a:rPr lang="ar-SY" sz="2400" b="1" dirty="0">
                <a:solidFill>
                  <a:schemeClr val="bg1"/>
                </a:solidFill>
                <a:latin typeface="Sakkal Majalla" pitchFamily="2" charset="-78"/>
                <a:cs typeface="Sakkal Majalla"/>
              </a:rPr>
              <a:t>الفحص السريري:</a:t>
            </a:r>
          </a:p>
          <a:p>
            <a:pPr algn="r" rtl="1">
              <a:buFont typeface="Wingdings" pitchFamily="2" charset="2"/>
              <a:buChar char="Ø"/>
            </a:pPr>
            <a:r>
              <a:rPr lang="ar-SY" sz="2400" b="1" dirty="0">
                <a:latin typeface="Sakkal Majalla" pitchFamily="2" charset="-78"/>
                <a:cs typeface="Sakkal Majalla"/>
              </a:rPr>
              <a:t>التأمل: لا توجد سحنة مميزة , </a:t>
            </a:r>
          </a:p>
          <a:p>
            <a:pPr algn="r" rtl="1">
              <a:buFont typeface="Wingdings" pitchFamily="2" charset="2"/>
              <a:buChar char="Ø"/>
            </a:pPr>
            <a:r>
              <a:rPr lang="ar-SY" sz="2400" b="1" dirty="0">
                <a:latin typeface="Sakkal Majalla" pitchFamily="2" charset="-78"/>
                <a:cs typeface="Sakkal Majalla"/>
              </a:rPr>
              <a:t>فحص العنق: لا ضخامات عقدية مجسوسة , لا سلعة درقية</a:t>
            </a:r>
          </a:p>
          <a:p>
            <a:pPr algn="r" rtl="1">
              <a:buFont typeface="Wingdings" pitchFamily="2" charset="2"/>
              <a:buChar char="Ø"/>
            </a:pPr>
            <a:r>
              <a:rPr lang="ar-SY" sz="2400" b="1" dirty="0">
                <a:latin typeface="Sakkal Majalla" pitchFamily="2" charset="-78"/>
                <a:cs typeface="Sakkal Majalla"/>
              </a:rPr>
              <a:t>فحص الصدر: صاف متناظر</a:t>
            </a:r>
            <a:r>
              <a:rPr lang="ar-SY" sz="1800" b="1" dirty="0">
                <a:latin typeface="Sakkal Majalla" pitchFamily="2" charset="-78"/>
                <a:cs typeface="Sakkal Majalla"/>
              </a:rPr>
              <a:t> </a:t>
            </a:r>
          </a:p>
          <a:p>
            <a:pPr algn="r" rtl="1"/>
            <a:endParaRPr lang="en-US" sz="1800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4" name="مستطيل 3"/>
          <p:cNvSpPr/>
          <p:nvPr/>
        </p:nvSpPr>
        <p:spPr>
          <a:xfrm>
            <a:off x="357158" y="1142984"/>
            <a:ext cx="8501090" cy="5170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1" indent="-285750" algn="r" rtl="1">
              <a:lnSpc>
                <a:spcPct val="115000"/>
              </a:lnSpc>
              <a:spcAft>
                <a:spcPts val="1000"/>
              </a:spcAft>
              <a:buFont typeface="Wingdings" pitchFamily="2" charset="2"/>
              <a:buChar char="Ø"/>
            </a:pPr>
            <a:r>
              <a:rPr lang="ar-SY" sz="2400" b="1" dirty="0">
                <a:ea typeface="Calibri"/>
                <a:cs typeface="Sakkal Majalla"/>
              </a:rPr>
              <a:t>لا سوابق مرضية أو جراحية معروفة , لا سوابق عائلية أو دوائية</a:t>
            </a:r>
            <a:endParaRPr lang="en-US" sz="2400" b="1" dirty="0">
              <a:ea typeface="Calibri"/>
              <a:cs typeface="Arial"/>
            </a:endParaRPr>
          </a:p>
        </p:txBody>
      </p:sp>
      <p:sp>
        <p:nvSpPr>
          <p:cNvPr id="5" name="مستطيل 4"/>
          <p:cNvSpPr/>
          <p:nvPr/>
        </p:nvSpPr>
        <p:spPr>
          <a:xfrm>
            <a:off x="857224" y="571480"/>
            <a:ext cx="828677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 algn="r" rtl="1">
              <a:buFont typeface="Wingdings" pitchFamily="2" charset="2"/>
              <a:buChar char="Ø"/>
            </a:pPr>
            <a:r>
              <a:rPr lang="ar-SY" sz="2400" dirty="0"/>
              <a:t>المريض </a:t>
            </a:r>
            <a:r>
              <a:rPr lang="ar-SY" sz="2400" dirty="0" err="1"/>
              <a:t>م</a:t>
            </a:r>
            <a:r>
              <a:rPr lang="ar-SY" sz="2400" dirty="0"/>
              <a:t> س : 27 سنة . مدخن . </a:t>
            </a:r>
            <a:r>
              <a:rPr lang="ar-SY" sz="2400" dirty="0" err="1"/>
              <a:t>عازب</a:t>
            </a:r>
            <a:r>
              <a:rPr lang="ar-SY" sz="2400" dirty="0"/>
              <a:t> . ملازم أول </a:t>
            </a:r>
          </a:p>
        </p:txBody>
      </p:sp>
    </p:spTree>
    <p:extLst>
      <p:ext uri="{BB962C8B-B14F-4D97-AF65-F5344CB8AC3E}">
        <p14:creationId xmlns:p14="http://schemas.microsoft.com/office/powerpoint/2010/main" val="28989647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28596" y="285728"/>
            <a:ext cx="8229600" cy="5672391"/>
          </a:xfrm>
        </p:spPr>
        <p:txBody>
          <a:bodyPr>
            <a:normAutofit/>
          </a:bodyPr>
          <a:lstStyle/>
          <a:p>
            <a:pPr algn="r" rtl="1">
              <a:buFont typeface="Wingdings" pitchFamily="2" charset="2"/>
              <a:buChar char="v"/>
            </a:pPr>
            <a:endParaRPr lang="ar-SY" sz="2400" b="1" dirty="0">
              <a:solidFill>
                <a:srgbClr val="FF0000"/>
              </a:solidFill>
              <a:ea typeface="Calibri"/>
              <a:cs typeface="Sakkal Majalla"/>
            </a:endParaRPr>
          </a:p>
          <a:p>
            <a:pPr algn="r" rtl="1">
              <a:buFont typeface="Wingdings" pitchFamily="2" charset="2"/>
              <a:buChar char="Ø"/>
            </a:pPr>
            <a:r>
              <a:rPr lang="ar-SY" sz="2400" dirty="0">
                <a:latin typeface="Sitka Banner" pitchFamily="2" charset="0"/>
                <a:cs typeface="Sakkal Majalla" pitchFamily="2" charset="-78"/>
              </a:rPr>
              <a:t>فحص العقد : </a:t>
            </a:r>
            <a:r>
              <a:rPr lang="ar-SY" sz="2400" dirty="0" err="1">
                <a:latin typeface="Sitka Banner" pitchFamily="2" charset="0"/>
                <a:cs typeface="Sakkal Majalla" pitchFamily="2" charset="-78"/>
              </a:rPr>
              <a:t>لاضخامات</a:t>
            </a:r>
            <a:r>
              <a:rPr lang="ar-SY" sz="2400" dirty="0">
                <a:latin typeface="Sitka Banner" pitchFamily="2" charset="0"/>
                <a:cs typeface="Sakkal Majalla" pitchFamily="2" charset="-78"/>
              </a:rPr>
              <a:t> عقدية فوق الترقوة ولا عقد تحت </a:t>
            </a:r>
            <a:r>
              <a:rPr lang="ar-SY" sz="2400" dirty="0" err="1">
                <a:latin typeface="Sitka Banner" pitchFamily="2" charset="0"/>
                <a:cs typeface="Sakkal Majalla" pitchFamily="2" charset="-78"/>
              </a:rPr>
              <a:t>الابط</a:t>
            </a:r>
            <a:endParaRPr lang="en-US" sz="2400" dirty="0">
              <a:latin typeface="Sitka Banner" pitchFamily="2" charset="0"/>
              <a:cs typeface="Sakkal Majalla" pitchFamily="2" charset="-78"/>
            </a:endParaRPr>
          </a:p>
          <a:p>
            <a:pPr algn="r" rtl="1">
              <a:buFont typeface="Wingdings" pitchFamily="2" charset="2"/>
              <a:buChar char="Ø"/>
            </a:pPr>
            <a:r>
              <a:rPr lang="ar-SY" sz="2400" b="1" dirty="0">
                <a:latin typeface="Sakkal Majalla" pitchFamily="2" charset="-78"/>
                <a:cs typeface="Sakkal Majalla"/>
              </a:rPr>
              <a:t>فحص البطن : لا نقاط </a:t>
            </a:r>
            <a:r>
              <a:rPr lang="ar-SY" sz="2400" b="1" dirty="0" err="1">
                <a:latin typeface="Sakkal Majalla" pitchFamily="2" charset="-78"/>
                <a:cs typeface="Sakkal Majalla"/>
              </a:rPr>
              <a:t>ألمية</a:t>
            </a:r>
            <a:r>
              <a:rPr lang="ar-SY" sz="2400" b="1" dirty="0">
                <a:latin typeface="Sakkal Majalla" pitchFamily="2" charset="-78"/>
                <a:cs typeface="Sakkal Majalla"/>
              </a:rPr>
              <a:t> , لا </a:t>
            </a:r>
            <a:r>
              <a:rPr lang="ar-SY" sz="2400" b="1" dirty="0" err="1">
                <a:latin typeface="Sakkal Majalla" pitchFamily="2" charset="-78"/>
                <a:cs typeface="Sakkal Majalla"/>
              </a:rPr>
              <a:t>ضخامات</a:t>
            </a:r>
            <a:r>
              <a:rPr lang="ar-SY" sz="2400" b="1" dirty="0">
                <a:latin typeface="Sakkal Majalla" pitchFamily="2" charset="-78"/>
                <a:cs typeface="Sakkal Majalla"/>
              </a:rPr>
              <a:t> </a:t>
            </a:r>
            <a:r>
              <a:rPr lang="ar-SY" sz="2400" b="1" dirty="0" err="1">
                <a:latin typeface="Sakkal Majalla" pitchFamily="2" charset="-78"/>
                <a:cs typeface="Sakkal Majalla"/>
              </a:rPr>
              <a:t>حشوية</a:t>
            </a:r>
            <a:r>
              <a:rPr lang="ar-SY" sz="2400" b="1" dirty="0">
                <a:latin typeface="Sakkal Majalla" pitchFamily="2" charset="-78"/>
                <a:cs typeface="Sakkal Majalla"/>
              </a:rPr>
              <a:t> </a:t>
            </a:r>
            <a:r>
              <a:rPr lang="ar-SY" sz="2400" b="1" dirty="0" err="1">
                <a:latin typeface="Sakkal Majalla" pitchFamily="2" charset="-78"/>
                <a:cs typeface="Sakkal Majalla"/>
              </a:rPr>
              <a:t>مجسوسة</a:t>
            </a:r>
            <a:endParaRPr lang="ar-SY" sz="2400" b="1" dirty="0">
              <a:latin typeface="Sakkal Majalla" pitchFamily="2" charset="-78"/>
              <a:cs typeface="Sakkal Majalla"/>
            </a:endParaRPr>
          </a:p>
          <a:p>
            <a:pPr algn="r" rtl="1">
              <a:buFont typeface="Wingdings" pitchFamily="2" charset="2"/>
              <a:buChar char="Ø"/>
            </a:pPr>
            <a:r>
              <a:rPr lang="ar-SY" sz="2400" b="1" dirty="0">
                <a:latin typeface="Sakkal Majalla" pitchFamily="2" charset="-78"/>
                <a:cs typeface="Sakkal Majalla"/>
              </a:rPr>
              <a:t>فحص القلب : النظم جيبي منتظم , أصوات القلب ضمن الطبيعي , لا أصوات إضافية  أو نفخات مرضية</a:t>
            </a:r>
          </a:p>
          <a:p>
            <a:pPr algn="r">
              <a:buFont typeface="Wingdings" pitchFamily="2" charset="2"/>
              <a:buChar char="Ø"/>
            </a:pPr>
            <a:r>
              <a:rPr lang="ar-SY" sz="2400" b="1" dirty="0">
                <a:latin typeface="Sakkal Majalla" pitchFamily="2" charset="-78"/>
                <a:cs typeface="Sakkal Majalla"/>
              </a:rPr>
              <a:t>الفحص العصبي: </a:t>
            </a:r>
            <a:r>
              <a:rPr lang="ar-SY" sz="2400" b="1" dirty="0">
                <a:cs typeface="Sakkal Majalla"/>
              </a:rPr>
              <a:t>ألم بتحريك الظهر </a:t>
            </a:r>
            <a:r>
              <a:rPr lang="ar-SY" sz="2400" b="1" dirty="0" err="1">
                <a:cs typeface="Sakkal Majalla"/>
              </a:rPr>
              <a:t>والاطراف</a:t>
            </a:r>
            <a:r>
              <a:rPr lang="ar-SY" sz="2400" b="1" dirty="0">
                <a:cs typeface="Sakkal Majalla"/>
              </a:rPr>
              <a:t> </a:t>
            </a:r>
            <a:r>
              <a:rPr lang="ar-SY" sz="2400" b="1" dirty="0">
                <a:ea typeface="Calibri"/>
                <a:cs typeface="Sakkal Majalla"/>
              </a:rPr>
              <a:t> , ضعف طرفين سفليين قريب 4/5 , </a:t>
            </a:r>
            <a:endParaRPr lang="en-US" sz="2400" b="1" dirty="0">
              <a:ea typeface="Calibri"/>
              <a:cs typeface="Sakkal Majalla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596" y="3643314"/>
            <a:ext cx="8004175" cy="12944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4" name="عنصر نائب للمحتوى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17158286"/>
              </p:ext>
            </p:extLst>
          </p:nvPr>
        </p:nvGraphicFramePr>
        <p:xfrm>
          <a:off x="755576" y="5229200"/>
          <a:ext cx="7632848" cy="7675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46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746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945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9452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9452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429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MCV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ALP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TSH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CREATININE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1764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1.63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136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3.1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45466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>
              <a:buFont typeface="Wingdings" pitchFamily="2" charset="2"/>
              <a:buChar char="Ø"/>
            </a:pPr>
            <a:r>
              <a:rPr lang="ar-SY" sz="2400" b="1" dirty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التشخيص التفريقي :</a:t>
            </a:r>
          </a:p>
          <a:p>
            <a:pPr marL="457200" indent="-457200" algn="r" rtl="1">
              <a:buFont typeface="+mj-lt"/>
              <a:buAutoNum type="arabicPeriod"/>
            </a:pPr>
            <a:r>
              <a:rPr lang="ar-SY" sz="2400" b="1" dirty="0">
                <a:latin typeface="Sakkal Majalla" pitchFamily="2" charset="-78"/>
                <a:cs typeface="Sakkal Majalla" pitchFamily="2" charset="-78"/>
              </a:rPr>
              <a:t>فرط نشاط جارات درق</a:t>
            </a:r>
          </a:p>
          <a:p>
            <a:pPr marL="457200" indent="-457200" algn="r" rtl="1">
              <a:buFont typeface="+mj-lt"/>
              <a:buAutoNum type="arabicPeriod"/>
            </a:pPr>
            <a:r>
              <a:rPr lang="ar-SY" sz="2400" b="1" dirty="0">
                <a:latin typeface="Sakkal Majalla" pitchFamily="2" charset="-78"/>
                <a:cs typeface="Sakkal Majalla" pitchFamily="2" charset="-78"/>
              </a:rPr>
              <a:t>إنتان تنفسي علوي ( كوفيد )</a:t>
            </a:r>
          </a:p>
          <a:p>
            <a:pPr marL="457200" indent="-457200" algn="r" rtl="1">
              <a:buFont typeface="+mj-lt"/>
              <a:buAutoNum type="arabicPeriod"/>
            </a:pPr>
            <a:r>
              <a:rPr lang="ar-SY" sz="2400" b="1" dirty="0">
                <a:latin typeface="Sakkal Majalla" pitchFamily="2" charset="-78"/>
                <a:cs typeface="Sakkal Majalla" pitchFamily="2" charset="-78"/>
              </a:rPr>
              <a:t>ورم نقوي عديد</a:t>
            </a:r>
          </a:p>
          <a:p>
            <a:pPr marL="457200" indent="-457200" algn="r" rtl="1">
              <a:buFont typeface="+mj-lt"/>
              <a:buAutoNum type="arabicPeriod"/>
            </a:pPr>
            <a:r>
              <a:rPr lang="ar-SY" sz="2400" b="1" dirty="0">
                <a:latin typeface="Sakkal Majalla" pitchFamily="2" charset="-78"/>
                <a:cs typeface="Sakkal Majalla" pitchFamily="2" charset="-78"/>
              </a:rPr>
              <a:t>نقائل عظمية</a:t>
            </a:r>
          </a:p>
          <a:p>
            <a:pPr algn="r" rtl="1">
              <a:buFont typeface="Wingdings" pitchFamily="2" charset="2"/>
              <a:buChar char="Ø"/>
            </a:pPr>
            <a:r>
              <a:rPr lang="ar-SY" sz="2400" b="1" dirty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خطة </a:t>
            </a:r>
            <a:r>
              <a:rPr lang="ar-SY" sz="2400" b="1" dirty="0" err="1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الاستقصاءات</a:t>
            </a:r>
            <a:r>
              <a:rPr lang="ar-SY" sz="2400" b="1" dirty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:</a:t>
            </a:r>
          </a:p>
          <a:p>
            <a:pPr marL="457200" indent="-457200" algn="r" rtl="1">
              <a:buFont typeface="+mj-lt"/>
              <a:buAutoNum type="arabicPeriod"/>
            </a:pPr>
            <a:r>
              <a:rPr lang="ar-SY" sz="2400" b="1" dirty="0">
                <a:latin typeface="Sakkal Majalla" pitchFamily="2" charset="-78"/>
                <a:cs typeface="Sakkal Majalla" pitchFamily="2" charset="-78"/>
              </a:rPr>
              <a:t>طبقي محوري ماسح</a:t>
            </a:r>
          </a:p>
          <a:p>
            <a:pPr marL="457200" indent="-457200" algn="r" rtl="1">
              <a:buFont typeface="+mj-lt"/>
              <a:buAutoNum type="arabicPeriod"/>
            </a:pPr>
            <a:r>
              <a:rPr lang="ar-SY" sz="2400" b="1" dirty="0">
                <a:latin typeface="Sakkal Majalla" pitchFamily="2" charset="-78"/>
                <a:cs typeface="Sakkal Majalla" pitchFamily="2" charset="-78"/>
              </a:rPr>
              <a:t>مسحة </a:t>
            </a:r>
            <a:r>
              <a:rPr lang="en-US" sz="2400" b="1" dirty="0">
                <a:latin typeface="Sakkal Majalla" pitchFamily="2" charset="-78"/>
                <a:cs typeface="Sakkal Majalla" pitchFamily="2" charset="-78"/>
              </a:rPr>
              <a:t>PCR-COVID19</a:t>
            </a:r>
          </a:p>
          <a:p>
            <a:pPr marL="457200" indent="-457200" algn="r" rtl="1">
              <a:buFont typeface="+mj-lt"/>
              <a:buAutoNum type="arabicPeriod"/>
            </a:pPr>
            <a:r>
              <a:rPr lang="ar-SY" sz="2400" b="1" dirty="0">
                <a:latin typeface="Sakkal Majalla" pitchFamily="2" charset="-78"/>
                <a:cs typeface="Sakkal Majalla" pitchFamily="2" charset="-78"/>
              </a:rPr>
              <a:t>رحلان بروتينات</a:t>
            </a:r>
          </a:p>
          <a:p>
            <a:pPr marL="457200" indent="-457200" algn="r" rtl="1">
              <a:buFont typeface="+mj-lt"/>
              <a:buAutoNum type="arabicPeriod"/>
            </a:pPr>
            <a:r>
              <a:rPr lang="ar-SY" sz="2400" b="1" dirty="0">
                <a:latin typeface="Sakkal Majalla" pitchFamily="2" charset="-78"/>
                <a:cs typeface="Sakkal Majalla" pitchFamily="2" charset="-78"/>
              </a:rPr>
              <a:t>بزل نقي عظم</a:t>
            </a:r>
          </a:p>
          <a:p>
            <a:pPr marL="457200" indent="-457200" algn="r" rtl="1">
              <a:buFont typeface="+mj-lt"/>
              <a:buAutoNum type="arabicPeriod"/>
            </a:pPr>
            <a:endParaRPr lang="ar-SY" sz="2400" dirty="0">
              <a:latin typeface="Sakkal Majalla" pitchFamily="2" charset="-78"/>
              <a:cs typeface="Sakkal Majall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110452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en-US" sz="3600" b="1" dirty="0">
                <a:solidFill>
                  <a:schemeClr val="bg1"/>
                </a:solidFill>
                <a:ea typeface="Calibri"/>
                <a:cs typeface="Sakkal Majalla"/>
              </a:rPr>
              <a:t>CT</a:t>
            </a:r>
            <a:r>
              <a:rPr lang="ar-SY" sz="2400" b="1" dirty="0">
                <a:solidFill>
                  <a:schemeClr val="bg1"/>
                </a:solidFill>
                <a:ea typeface="Calibri"/>
                <a:cs typeface="Sakkal Majalla"/>
              </a:rPr>
              <a:t> جمجمة عمود رقبي صدر  بطن حوض  :  </a:t>
            </a:r>
            <a:r>
              <a:rPr lang="ar-SY" sz="2400" b="1" dirty="0">
                <a:ea typeface="Calibri"/>
                <a:cs typeface="Sakkal Majalla"/>
              </a:rPr>
              <a:t>آفات حالة عديدة في الجمجمة والفقرات </a:t>
            </a:r>
            <a:r>
              <a:rPr lang="ar-SY" sz="2400" b="1" dirty="0" err="1">
                <a:ea typeface="Calibri"/>
                <a:cs typeface="Sakkal Majalla"/>
              </a:rPr>
              <a:t>الرقبية</a:t>
            </a:r>
            <a:r>
              <a:rPr lang="ar-SY" sz="2400" b="1" dirty="0">
                <a:ea typeface="Calibri"/>
                <a:cs typeface="Sakkal Majalla"/>
              </a:rPr>
              <a:t> دون انضغاط للنخاع الشوكي أو تهديد , كتلة أنسجة رخوة  حالة أو مخربة للقسم الأيسر من جسم الفقرة ظ1 تمتد نحو القناة الفقرية – آفات حالة بمستور الأضلاع والفقرات الظهرية – كتلة أنسجة رخوة نافخة لعظم القص تزيد عن 6 سم –آفات حالة عديدة بمستوى الفقرات القطنية وجناحي العظم والحرقفة </a:t>
            </a:r>
            <a:endParaRPr lang="en-US" sz="2400" b="1" dirty="0">
              <a:ea typeface="Calibri"/>
              <a:cs typeface="Sakkal Majalla"/>
            </a:endParaRPr>
          </a:p>
          <a:p>
            <a:pPr algn="r" rtl="1"/>
            <a:endParaRPr lang="en-US" sz="2400" dirty="0"/>
          </a:p>
        </p:txBody>
      </p:sp>
      <p:sp>
        <p:nvSpPr>
          <p:cNvPr id="4" name="مستطيل 3"/>
          <p:cNvSpPr/>
          <p:nvPr/>
        </p:nvSpPr>
        <p:spPr>
          <a:xfrm>
            <a:off x="2643174" y="4000504"/>
            <a:ext cx="557023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buFont typeface="Wingdings" pitchFamily="2" charset="2"/>
              <a:buChar char="v"/>
            </a:pPr>
            <a:r>
              <a:rPr lang="ar-SY" sz="2800" b="1" dirty="0">
                <a:ea typeface="Calibri"/>
                <a:cs typeface="Sakkal Majalla"/>
              </a:rPr>
              <a:t>تم </a:t>
            </a:r>
            <a:r>
              <a:rPr lang="ar-SY" sz="2800" b="1" dirty="0" err="1">
                <a:ea typeface="Calibri"/>
                <a:cs typeface="Sakkal Majalla"/>
              </a:rPr>
              <a:t>إجراي</a:t>
            </a:r>
            <a:r>
              <a:rPr lang="ar-SY" sz="2800" b="1" dirty="0">
                <a:ea typeface="Calibri"/>
                <a:cs typeface="Sakkal Majalla"/>
              </a:rPr>
              <a:t> مسحة </a:t>
            </a:r>
            <a:r>
              <a:rPr lang="en-US" sz="2800" b="1" dirty="0">
                <a:ea typeface="Calibri"/>
                <a:cs typeface="Sakkal Majalla"/>
              </a:rPr>
              <a:t>PCR </a:t>
            </a:r>
            <a:r>
              <a:rPr lang="ar-SY" sz="2800" b="1" dirty="0">
                <a:ea typeface="Calibri"/>
                <a:cs typeface="Sakkal Majalla"/>
              </a:rPr>
              <a:t> ونفي </a:t>
            </a:r>
            <a:r>
              <a:rPr lang="en-US" sz="2800" b="1" dirty="0">
                <a:ea typeface="Calibri"/>
                <a:cs typeface="Sakkal Majalla"/>
              </a:rPr>
              <a:t>COVID 19</a:t>
            </a:r>
            <a:endParaRPr lang="ar-SY" sz="2800" b="1" dirty="0">
              <a:ea typeface="Calibri"/>
              <a:cs typeface="Sakkal Majalla"/>
            </a:endParaRPr>
          </a:p>
        </p:txBody>
      </p:sp>
    </p:spTree>
    <p:extLst>
      <p:ext uri="{BB962C8B-B14F-4D97-AF65-F5344CB8AC3E}">
        <p14:creationId xmlns:p14="http://schemas.microsoft.com/office/powerpoint/2010/main" val="5316875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ar-SY" sz="2400" dirty="0"/>
              <a:t>تم إجراء جلسة متعددة الاختصاصات </a:t>
            </a:r>
            <a:r>
              <a:rPr lang="en-US" sz="2400" dirty="0"/>
              <a:t>MDT</a:t>
            </a:r>
            <a:r>
              <a:rPr lang="ar-SY" sz="2400" dirty="0"/>
              <a:t> مع شعبة الأمراض العصبية والجراحة العصبية والغدد وأمراض الدم</a:t>
            </a:r>
          </a:p>
          <a:p>
            <a:pPr algn="r" rtl="1"/>
            <a:r>
              <a:rPr lang="ar-SY" sz="2400" dirty="0"/>
              <a:t>تم نفي فرط نشاط جارات الدرق وتم نفي وجود إصابة فقرية مهددة للحياة بحاجة إلى تداخل جراحي إسعافي وتقرر إجراء خزعة موجهة من الآفة النافخة للقص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1197323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عنصر نائب للمحتوى 6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 fontScale="92500" lnSpcReduction="20000"/>
          </a:bodyPr>
          <a:lstStyle/>
          <a:p>
            <a:pPr algn="r" rtl="1">
              <a:lnSpc>
                <a:spcPct val="115000"/>
              </a:lnSpc>
              <a:spcAft>
                <a:spcPts val="1000"/>
              </a:spcAft>
              <a:buFont typeface="Wingdings" pitchFamily="2" charset="2"/>
              <a:buChar char="Ø"/>
            </a:pPr>
            <a:r>
              <a:rPr lang="ar-SY" sz="2400" b="1" dirty="0">
                <a:solidFill>
                  <a:schemeClr val="bg1"/>
                </a:solidFill>
                <a:ea typeface="Calibri"/>
                <a:cs typeface="Sakkal Majalla"/>
              </a:rPr>
              <a:t>رحلان بروتينات : </a:t>
            </a:r>
            <a:r>
              <a:rPr lang="ar-SY" sz="2400" b="1" dirty="0">
                <a:ea typeface="Calibri"/>
                <a:cs typeface="Sakkal Majalla"/>
              </a:rPr>
              <a:t>ضمن الطبيعي </a:t>
            </a:r>
            <a:endParaRPr lang="en-US" sz="2400" b="1" dirty="0">
              <a:ea typeface="Calibri"/>
              <a:cs typeface="Sakkal Majalla"/>
            </a:endParaRPr>
          </a:p>
          <a:p>
            <a:pPr algn="r" rtl="1">
              <a:lnSpc>
                <a:spcPct val="115000"/>
              </a:lnSpc>
              <a:spcAft>
                <a:spcPts val="1000"/>
              </a:spcAft>
              <a:buFont typeface="Wingdings" pitchFamily="2" charset="2"/>
              <a:buChar char="Ø"/>
            </a:pPr>
            <a:r>
              <a:rPr lang="ar-SY" sz="2400" b="1" dirty="0">
                <a:solidFill>
                  <a:schemeClr val="bg1"/>
                </a:solidFill>
                <a:ea typeface="Calibri"/>
                <a:cs typeface="Sakkal Majalla"/>
              </a:rPr>
              <a:t>بزل نقي عظم </a:t>
            </a:r>
            <a:r>
              <a:rPr lang="ar-SY" sz="2400" b="1" dirty="0">
                <a:ea typeface="Calibri"/>
                <a:cs typeface="Sakkal Majalla"/>
              </a:rPr>
              <a:t>: لا يوجد </a:t>
            </a:r>
            <a:r>
              <a:rPr lang="ar-SY" sz="2400" b="1" dirty="0" err="1">
                <a:ea typeface="Calibri"/>
                <a:cs typeface="Sakkal Majalla"/>
              </a:rPr>
              <a:t>بلازميات</a:t>
            </a:r>
            <a:r>
              <a:rPr lang="ar-SY" sz="2400" b="1" dirty="0">
                <a:ea typeface="Calibri"/>
                <a:cs typeface="Sakkal Majalla"/>
              </a:rPr>
              <a:t> مرضية </a:t>
            </a:r>
          </a:p>
          <a:p>
            <a:pPr algn="r" rtl="1">
              <a:lnSpc>
                <a:spcPct val="115000"/>
              </a:lnSpc>
              <a:spcAft>
                <a:spcPts val="1000"/>
              </a:spcAft>
              <a:buFont typeface="Wingdings" pitchFamily="2" charset="2"/>
              <a:buChar char="Ø"/>
            </a:pPr>
            <a:r>
              <a:rPr lang="ar-SY" sz="2400" b="1" dirty="0">
                <a:solidFill>
                  <a:schemeClr val="bg1"/>
                </a:solidFill>
                <a:ea typeface="Calibri"/>
                <a:cs typeface="Sakkal Majalla"/>
              </a:rPr>
              <a:t>خزعة موجهة من عظم القص : </a:t>
            </a:r>
            <a:r>
              <a:rPr lang="ar-SY" sz="2400" b="1" dirty="0">
                <a:ea typeface="Calibri"/>
                <a:cs typeface="Sakkal Majalla"/>
              </a:rPr>
              <a:t>ارتشاح بخلايا ورمية مع إجراء تلوينات مناعية أبدت ايجابية منتشرة ل </a:t>
            </a:r>
            <a:r>
              <a:rPr lang="en-US" sz="2400" b="1" dirty="0">
                <a:ea typeface="Calibri"/>
                <a:cs typeface="Sakkal Majalla"/>
              </a:rPr>
              <a:t>CD138 </a:t>
            </a:r>
            <a:endParaRPr lang="ar-SY" sz="2400" b="1" dirty="0">
              <a:ea typeface="Calibri"/>
              <a:cs typeface="Sakkal Majalla"/>
            </a:endParaRPr>
          </a:p>
          <a:p>
            <a:pPr algn="r" rtl="1">
              <a:lnSpc>
                <a:spcPct val="115000"/>
              </a:lnSpc>
              <a:spcAft>
                <a:spcPts val="1000"/>
              </a:spcAft>
              <a:buFont typeface="Wingdings" pitchFamily="2" charset="2"/>
              <a:buChar char="Ø"/>
            </a:pPr>
            <a:r>
              <a:rPr lang="ar-SY" sz="2400" b="1" dirty="0">
                <a:ea typeface="Calibri"/>
                <a:cs typeface="Sakkal Majalla"/>
              </a:rPr>
              <a:t>تم استكمال معايير التشخيص للورم </a:t>
            </a:r>
            <a:r>
              <a:rPr lang="ar-SY" sz="2400" b="1" dirty="0" err="1">
                <a:ea typeface="Calibri"/>
                <a:cs typeface="Sakkal Majalla"/>
              </a:rPr>
              <a:t>النقوي</a:t>
            </a:r>
            <a:r>
              <a:rPr lang="ar-SY" sz="2400" b="1" dirty="0">
                <a:ea typeface="Calibri"/>
                <a:cs typeface="Sakkal Majalla"/>
              </a:rPr>
              <a:t> العديد:</a:t>
            </a:r>
          </a:p>
          <a:p>
            <a:pPr algn="r" rtl="1">
              <a:lnSpc>
                <a:spcPct val="115000"/>
              </a:lnSpc>
              <a:spcAft>
                <a:spcPts val="1000"/>
              </a:spcAft>
              <a:buFont typeface="Wingdings" pitchFamily="2" charset="2"/>
              <a:buChar char="Ø"/>
            </a:pPr>
            <a:r>
              <a:rPr lang="ar-SY" sz="2400" b="1" dirty="0">
                <a:solidFill>
                  <a:schemeClr val="bg1"/>
                </a:solidFill>
                <a:ea typeface="Calibri"/>
                <a:cs typeface="Sakkal Majalla"/>
              </a:rPr>
              <a:t>بروتينات بول 24 ساعة:  </a:t>
            </a:r>
            <a:r>
              <a:rPr lang="ar-SY" sz="2400" b="1" dirty="0">
                <a:ea typeface="Calibri"/>
                <a:cs typeface="Sakkal Majalla"/>
              </a:rPr>
              <a:t>11 غ /24سا </a:t>
            </a:r>
            <a:endParaRPr lang="en-US" sz="2400" b="1" dirty="0">
              <a:ea typeface="Calibri"/>
              <a:cs typeface="Arial"/>
            </a:endParaRPr>
          </a:p>
          <a:p>
            <a:pPr algn="r" rtl="1">
              <a:lnSpc>
                <a:spcPct val="115000"/>
              </a:lnSpc>
              <a:spcAft>
                <a:spcPts val="1000"/>
              </a:spcAft>
              <a:buFont typeface="Wingdings" pitchFamily="2" charset="2"/>
              <a:buChar char="Ø"/>
            </a:pPr>
            <a:r>
              <a:rPr lang="ar-SY" sz="2400" b="1" dirty="0" err="1">
                <a:solidFill>
                  <a:schemeClr val="bg1"/>
                </a:solidFill>
                <a:ea typeface="Calibri"/>
                <a:cs typeface="Sakkal Majalla"/>
              </a:rPr>
              <a:t>آحينات</a:t>
            </a:r>
            <a:r>
              <a:rPr lang="ar-SY" sz="2400" b="1" dirty="0">
                <a:solidFill>
                  <a:schemeClr val="bg1"/>
                </a:solidFill>
                <a:ea typeface="Calibri"/>
                <a:cs typeface="Sakkal Majalla"/>
              </a:rPr>
              <a:t> بنس جونس : </a:t>
            </a:r>
            <a:r>
              <a:rPr lang="ar-SY" sz="2400" b="1" dirty="0">
                <a:ea typeface="Calibri"/>
                <a:cs typeface="Sakkal Majalla"/>
              </a:rPr>
              <a:t>سلبية </a:t>
            </a:r>
          </a:p>
          <a:p>
            <a:pPr algn="r" rtl="1">
              <a:buFont typeface="Wingdings" pitchFamily="2" charset="2"/>
              <a:buChar char="Ø"/>
            </a:pPr>
            <a:r>
              <a:rPr lang="ar-SY" sz="2400" b="1" dirty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رحلان مناعي على بروتينات البول :  </a:t>
            </a:r>
            <a:r>
              <a:rPr lang="ar-SY" sz="2400" b="1" dirty="0">
                <a:latin typeface="Sakkal Majalla" pitchFamily="2" charset="-78"/>
                <a:cs typeface="Sakkal Majalla" pitchFamily="2" charset="-78"/>
              </a:rPr>
              <a:t>السلسة </a:t>
            </a:r>
            <a:r>
              <a:rPr lang="ar-SY" sz="2400" b="1" dirty="0" err="1">
                <a:latin typeface="Sakkal Majalla" pitchFamily="2" charset="-78"/>
                <a:cs typeface="Sakkal Majalla" pitchFamily="2" charset="-78"/>
              </a:rPr>
              <a:t>لامبدا</a:t>
            </a:r>
            <a:r>
              <a:rPr lang="ar-SY" sz="2400" b="1" dirty="0">
                <a:latin typeface="Sakkal Majalla" pitchFamily="2" charset="-78"/>
                <a:cs typeface="Sakkal Majalla" pitchFamily="2" charset="-78"/>
              </a:rPr>
              <a:t>  </a:t>
            </a:r>
          </a:p>
          <a:p>
            <a:pPr algn="r" rtl="1">
              <a:buFont typeface="Wingdings" pitchFamily="2" charset="2"/>
              <a:buChar char="v"/>
            </a:pPr>
            <a:r>
              <a:rPr lang="ar-SY" sz="2400" b="1" dirty="0">
                <a:latin typeface="Sakkal Majalla" pitchFamily="2" charset="-78"/>
                <a:cs typeface="Sakkal Majalla" pitchFamily="2" charset="-78"/>
              </a:rPr>
              <a:t>تم تشخيص ورم نقوي عديد على حساب السلاسل الخفيفة </a:t>
            </a:r>
            <a:r>
              <a:rPr lang="ar-SY" sz="2400" b="1" dirty="0" err="1">
                <a:latin typeface="Sakkal Majalla" pitchFamily="2" charset="-78"/>
                <a:cs typeface="Sakkal Majalla" pitchFamily="2" charset="-78"/>
              </a:rPr>
              <a:t>لامبدا</a:t>
            </a:r>
            <a:r>
              <a:rPr lang="ar-SY" sz="2400" b="1" dirty="0">
                <a:latin typeface="Sakkal Majalla" pitchFamily="2" charset="-78"/>
                <a:cs typeface="Sakkal Majalla" pitchFamily="2" charset="-78"/>
              </a:rPr>
              <a:t> مع فرط كلس خبيث</a:t>
            </a:r>
          </a:p>
          <a:p>
            <a:pPr algn="r" rtl="1">
              <a:buFont typeface="Wingdings" pitchFamily="2" charset="2"/>
              <a:buChar char="v"/>
            </a:pPr>
            <a:r>
              <a:rPr lang="en-US" sz="2400" b="1" dirty="0">
                <a:latin typeface="Sakkal Majalla" pitchFamily="2" charset="-78"/>
                <a:cs typeface="Sakkal Majalla" pitchFamily="2" charset="-78"/>
              </a:rPr>
              <a:t>MM stage III B</a:t>
            </a:r>
            <a:endParaRPr lang="ar-SY" sz="2400" b="1" dirty="0">
              <a:latin typeface="Sakkal Majalla" pitchFamily="2" charset="-78"/>
              <a:cs typeface="Sakkal Majalla" pitchFamily="2" charset="-78"/>
            </a:endParaRPr>
          </a:p>
          <a:p>
            <a:pPr algn="r" rtl="1">
              <a:buFont typeface="Wingdings" pitchFamily="2" charset="2"/>
              <a:buChar char="v"/>
            </a:pPr>
            <a:r>
              <a:rPr lang="ar-SY" sz="2400" b="1" dirty="0">
                <a:latin typeface="Sakkal Majalla" pitchFamily="2" charset="-78"/>
                <a:cs typeface="Sakkal Majalla" pitchFamily="2" charset="-78"/>
              </a:rPr>
              <a:t>حالة نادرة تشكل أقل من 3% من مجمل الإصابات بالورم </a:t>
            </a:r>
            <a:r>
              <a:rPr lang="ar-SY" sz="2400" b="1" dirty="0" err="1">
                <a:latin typeface="Sakkal Majalla" pitchFamily="2" charset="-78"/>
                <a:cs typeface="Sakkal Majalla" pitchFamily="2" charset="-78"/>
              </a:rPr>
              <a:t>النقوي</a:t>
            </a:r>
            <a:r>
              <a:rPr lang="ar-SY" sz="2400" b="1" dirty="0">
                <a:latin typeface="Sakkal Majalla" pitchFamily="2" charset="-78"/>
                <a:cs typeface="Sakkal Majalla" pitchFamily="2" charset="-78"/>
              </a:rPr>
              <a:t>  العديد (1%من نسبة </a:t>
            </a:r>
            <a:r>
              <a:rPr lang="ar-SY" sz="2400" b="1" dirty="0" err="1">
                <a:latin typeface="Sakkal Majalla" pitchFamily="2" charset="-78"/>
                <a:cs typeface="Sakkal Majalla" pitchFamily="2" charset="-78"/>
              </a:rPr>
              <a:t>الخباثات</a:t>
            </a:r>
            <a:r>
              <a:rPr lang="ar-SY" sz="2400" b="1" dirty="0">
                <a:latin typeface="Sakkal Majalla" pitchFamily="2" charset="-78"/>
                <a:cs typeface="Sakkal Majalla" pitchFamily="2" charset="-78"/>
              </a:rPr>
              <a:t>)</a:t>
            </a:r>
          </a:p>
          <a:p>
            <a:pPr algn="r" rtl="1">
              <a:buFont typeface="Wingdings" pitchFamily="2" charset="2"/>
              <a:buChar char="Ø"/>
            </a:pPr>
            <a:endParaRPr lang="en-US" sz="2000" dirty="0">
              <a:latin typeface="Sakkal Majalla" pitchFamily="2" charset="-78"/>
              <a:cs typeface="Sakkal Majall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371318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785794"/>
            <a:ext cx="8186766" cy="5340369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ar-SY" sz="2400" b="1" dirty="0">
                <a:solidFill>
                  <a:schemeClr val="bg1"/>
                </a:solidFill>
                <a:cs typeface="Sakkal Majalla"/>
              </a:rPr>
              <a:t>استشارة قلبية قبل البدء بالعلاج : </a:t>
            </a:r>
            <a:r>
              <a:rPr lang="ar-SY" sz="2800" b="1" dirty="0">
                <a:cs typeface="Sakkal Majalla"/>
              </a:rPr>
              <a:t>لا مانع من الناحية القلبية</a:t>
            </a:r>
          </a:p>
          <a:p>
            <a:pPr marL="0" indent="0" algn="r" rtl="1">
              <a:buNone/>
            </a:pPr>
            <a:r>
              <a:rPr lang="ar-SY" sz="2800" b="1" dirty="0">
                <a:solidFill>
                  <a:schemeClr val="bg1"/>
                </a:solidFill>
                <a:cs typeface="Sakkal Majalla"/>
              </a:rPr>
              <a:t>استشارة عصبية: </a:t>
            </a:r>
            <a:r>
              <a:rPr lang="ar-SY" sz="2800" b="1" dirty="0">
                <a:cs typeface="Sakkal Majalla"/>
              </a:rPr>
              <a:t>تخطيط أعصاب أطراف أربعة ضمن الطبيعي</a:t>
            </a:r>
          </a:p>
          <a:p>
            <a:pPr marL="0" indent="0" algn="r" rtl="1">
              <a:buNone/>
            </a:pPr>
            <a:r>
              <a:rPr lang="ar-SY" sz="2800" b="1" dirty="0">
                <a:solidFill>
                  <a:schemeClr val="bg1"/>
                </a:solidFill>
                <a:cs typeface="Sakkal Majalla"/>
              </a:rPr>
              <a:t>استشارة فكية قبل البدء </a:t>
            </a:r>
            <a:r>
              <a:rPr lang="ar-SY" sz="2800" b="1" dirty="0" err="1">
                <a:solidFill>
                  <a:schemeClr val="bg1"/>
                </a:solidFill>
                <a:cs typeface="Sakkal Majalla"/>
              </a:rPr>
              <a:t>بالزوليدرونيك</a:t>
            </a:r>
            <a:r>
              <a:rPr lang="ar-SY" sz="2800" b="1" dirty="0">
                <a:solidFill>
                  <a:schemeClr val="bg1"/>
                </a:solidFill>
                <a:cs typeface="Sakkal Majalla"/>
              </a:rPr>
              <a:t> </a:t>
            </a:r>
            <a:r>
              <a:rPr lang="ar-SY" sz="2800" b="1" dirty="0" err="1">
                <a:solidFill>
                  <a:schemeClr val="bg1"/>
                </a:solidFill>
                <a:cs typeface="Sakkal Majalla"/>
              </a:rPr>
              <a:t>اسيد</a:t>
            </a:r>
            <a:r>
              <a:rPr lang="ar-SY" sz="2800" b="1" dirty="0">
                <a:solidFill>
                  <a:schemeClr val="bg1"/>
                </a:solidFill>
                <a:cs typeface="Sakkal Majalla"/>
              </a:rPr>
              <a:t>: </a:t>
            </a:r>
            <a:r>
              <a:rPr lang="ar-SY" sz="2800" b="1" dirty="0">
                <a:cs typeface="Sakkal Majalla"/>
              </a:rPr>
              <a:t>لا يوجد تنخر بالمفصل الفكي الصدغي</a:t>
            </a:r>
          </a:p>
          <a:p>
            <a:pPr algn="r" rtl="1">
              <a:buFont typeface="Wingdings" pitchFamily="2" charset="2"/>
              <a:buChar char="v"/>
            </a:pPr>
            <a:r>
              <a:rPr lang="ar-SY" sz="2800" b="1" dirty="0">
                <a:cs typeface="Sakkal Majalla"/>
              </a:rPr>
              <a:t>تم وضع المريض على بروتوكول العلاج الكيماوي </a:t>
            </a:r>
          </a:p>
          <a:p>
            <a:pPr marL="0" indent="0" algn="r" rtl="1">
              <a:buNone/>
            </a:pPr>
            <a:r>
              <a:rPr lang="en-US" sz="2800" b="1" dirty="0">
                <a:cs typeface="Sakkal Majalla"/>
              </a:rPr>
              <a:t>VTD + </a:t>
            </a:r>
            <a:r>
              <a:rPr lang="en-US" sz="3200" b="1" dirty="0" err="1">
                <a:cs typeface="Sakkal Majalla" pitchFamily="2" charset="-78"/>
              </a:rPr>
              <a:t>zoledronic</a:t>
            </a:r>
            <a:r>
              <a:rPr lang="en-US" sz="3200" b="1" dirty="0">
                <a:cs typeface="Sakkal Majalla" pitchFamily="2" charset="-78"/>
              </a:rPr>
              <a:t> acid </a:t>
            </a:r>
            <a:endParaRPr lang="ar-SY" sz="3200" b="1" dirty="0">
              <a:cs typeface="Sakkal Majalla"/>
            </a:endParaRPr>
          </a:p>
        </p:txBody>
      </p:sp>
    </p:spTree>
    <p:extLst>
      <p:ext uri="{BB962C8B-B14F-4D97-AF65-F5344CB8AC3E}">
        <p14:creationId xmlns:p14="http://schemas.microsoft.com/office/powerpoint/2010/main" val="1345736250"/>
      </p:ext>
    </p:extLst>
  </p:cSld>
  <p:clrMapOvr>
    <a:masterClrMapping/>
  </p:clrMapOvr>
</p:sld>
</file>

<file path=ppt/theme/theme1.xml><?xml version="1.0" encoding="utf-8"?>
<a:theme xmlns:a="http://schemas.openxmlformats.org/drawingml/2006/main" name="تقنية">
  <a:themeElements>
    <a:clrScheme name="تقنية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تقنية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تقنية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251</TotalTime>
  <Words>461</Words>
  <Application>Microsoft Office PowerPoint</Application>
  <PresentationFormat>On-screen Show (4:3)</PresentationFormat>
  <Paragraphs>54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تقنية</vt:lpstr>
      <vt:lpstr>      حالة سريرية من شعبة أمراض الدم-مشفى تشرين                                               العسكري                           إعداد وتقديم الطبيب المقيم جميل عمران         إشراف الدكتورة رجاء منا - رئيسة شعبة أمراض الدم                                           وزرع نقي العظام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حالة سريرية من شعبة أمراض الدم-مشفى تشرين العسكري إعداد العميد الطبيبة رجاء منا تقديم الطبيب المقيم الحسن القوزي</dc:title>
  <dc:creator>Lenovo</dc:creator>
  <cp:lastModifiedBy>soulaiman soulaiman</cp:lastModifiedBy>
  <cp:revision>31</cp:revision>
  <dcterms:created xsi:type="dcterms:W3CDTF">2022-03-11T16:18:24Z</dcterms:created>
  <dcterms:modified xsi:type="dcterms:W3CDTF">2022-03-18T11:37:35Z</dcterms:modified>
</cp:coreProperties>
</file>