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3" r:id="rId5"/>
    <p:sldId id="262" r:id="rId6"/>
    <p:sldId id="264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B9B51E-ECCA-493D-9F07-FD1374D9B92D}" type="datetimeFigureOut">
              <a:rPr lang="en-US" smtClean="0"/>
              <a:pPr/>
              <a:t>3/18/2022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4737E8-7880-4831-963D-2D5D660A3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5143536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SY" sz="4400" b="1" dirty="0">
                <a:ea typeface="Calibri"/>
                <a:cs typeface="Sakkal Majalla"/>
              </a:rPr>
              <a:t>      حالة سريرية من شعبة أمراض الدم-</a:t>
            </a:r>
            <a:r>
              <a:rPr lang="ar-SY" sz="4400" b="1" dirty="0" err="1">
                <a:ea typeface="Calibri"/>
                <a:cs typeface="Sakkal Majalla"/>
              </a:rPr>
              <a:t>مشفى</a:t>
            </a:r>
            <a:r>
              <a:rPr lang="ar-SY" sz="4400" b="1" dirty="0">
                <a:ea typeface="Calibri"/>
                <a:cs typeface="Sakkal Majalla"/>
              </a:rPr>
              <a:t> تشرين  </a:t>
            </a:r>
            <a:br>
              <a:rPr lang="ar-SY" sz="4400" b="1" dirty="0">
                <a:ea typeface="Calibri"/>
                <a:cs typeface="Sakkal Majalla"/>
              </a:rPr>
            </a:br>
            <a:r>
              <a:rPr lang="ar-SY" sz="4400" dirty="0">
                <a:ea typeface="Calibri"/>
                <a:cs typeface="Sakkal Majalla"/>
              </a:rPr>
              <a:t>                                            العسكري </a:t>
            </a:r>
            <a:r>
              <a:rPr lang="ar-SY" sz="4400" b="1" dirty="0">
                <a:ea typeface="Calibri"/>
                <a:cs typeface="Sakkal Majalla"/>
              </a:rPr>
              <a:t>                  </a:t>
            </a:r>
            <a:br>
              <a:rPr lang="en-US" sz="4400" b="1" dirty="0">
                <a:ea typeface="Calibri"/>
                <a:cs typeface="Arial"/>
              </a:rPr>
            </a:br>
            <a:r>
              <a:rPr lang="ar-SY" sz="4400" b="1" dirty="0">
                <a:ea typeface="Calibri"/>
                <a:cs typeface="Arial"/>
              </a:rPr>
              <a:t>       </a:t>
            </a:r>
            <a:r>
              <a:rPr lang="ar-SY" sz="4400" b="1" dirty="0">
                <a:ea typeface="Calibri"/>
                <a:cs typeface="Sakkal Majalla"/>
              </a:rPr>
              <a:t>إعداد وتقديم الطبيب المقيم جميل عمران </a:t>
            </a:r>
            <a:br>
              <a:rPr lang="ar-SY" sz="4400" b="1" dirty="0">
                <a:ea typeface="Calibri"/>
                <a:cs typeface="Sakkal Majalla"/>
              </a:rPr>
            </a:br>
            <a:r>
              <a:rPr lang="ar-SY" sz="4400" b="1" dirty="0">
                <a:ea typeface="Calibri"/>
                <a:cs typeface="Sakkal Majalla"/>
              </a:rPr>
              <a:t>       إشراف الدكتورة رجاء منا - رئيسة شعبة أمراض الدم</a:t>
            </a:r>
            <a:r>
              <a:rPr sz="4400" b="1">
                <a:ea typeface="Calibri"/>
                <a:cs typeface="Sakkal Majalla"/>
              </a:rPr>
              <a:t> </a:t>
            </a:r>
            <a:r>
              <a:rPr lang="ar-SY" sz="4400" b="1" dirty="0">
                <a:ea typeface="Calibri"/>
                <a:cs typeface="Sakkal Majalla"/>
              </a:rPr>
              <a:t>                                          </a:t>
            </a:r>
            <a:r>
              <a:rPr lang="ar-SY" sz="4400" b="1" dirty="0">
                <a:ea typeface="Calibri"/>
                <a:cs typeface="Akhbar MT" pitchFamily="2" charset="-78"/>
              </a:rPr>
              <a:t>وزرع نقي العظام </a:t>
            </a:r>
            <a:br>
              <a:rPr lang="en-US" sz="3200" b="1" dirty="0">
                <a:ea typeface="Calibri"/>
                <a:cs typeface="Arial"/>
              </a:rPr>
            </a:br>
            <a:endParaRPr lang="en-US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476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720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ea typeface="Calibri"/>
                <a:cs typeface="Sakkal Majalla"/>
              </a:rPr>
              <a:t>راجع المريض مشفى تشرين بتاريخ 15/1/2022 قسم الامراض العصبية بشكاية ألام هيكلية معممة مع ألام قطنية وترفع حروري  مع نقص وزن غير مقيس</a:t>
            </a:r>
          </a:p>
          <a:p>
            <a:pPr algn="r" rtl="1"/>
            <a:endParaRPr lang="en-US" sz="1800" b="1" dirty="0">
              <a:ea typeface="Calibri"/>
              <a:cs typeface="Arial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effectLst/>
                <a:ea typeface="Calibri"/>
                <a:cs typeface="Sakkal Majalla"/>
              </a:rPr>
              <a:t>استجواب المريض</a:t>
            </a:r>
            <a:r>
              <a:rPr lang="ar-SY" sz="2400" b="1" dirty="0">
                <a:effectLst/>
                <a:ea typeface="Calibri"/>
                <a:cs typeface="Sakkal Majalla"/>
              </a:rPr>
              <a:t>: ألا</a:t>
            </a:r>
            <a:r>
              <a:rPr lang="ar-SY" sz="2400" b="1" dirty="0">
                <a:ea typeface="Calibri"/>
                <a:cs typeface="Sakkal Majalla"/>
              </a:rPr>
              <a:t>م قطنية غير منتشرة إلى الطرفين السفليين مع آلام ضلعية تزداد بالحركة والسعال – يخف قليلا على المسكنات –ترفع حروري 38 نقص وزن غير محدد</a:t>
            </a: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latin typeface="Sakkal Majalla" pitchFamily="2" charset="-78"/>
                <a:cs typeface="Sakkal Majalla"/>
              </a:rPr>
              <a:t>الفحص السريري:</a:t>
            </a: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latin typeface="Sakkal Majalla" pitchFamily="2" charset="-78"/>
                <a:cs typeface="Sakkal Majalla"/>
              </a:rPr>
              <a:t>التأمل: لا توجد سحنة مميزة , </a:t>
            </a: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latin typeface="Sakkal Majalla" pitchFamily="2" charset="-78"/>
                <a:cs typeface="Sakkal Majalla"/>
              </a:rPr>
              <a:t>فحص العنق: لا ضخامات عقدية مجسوسة , لا سلعة درقية</a:t>
            </a: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latin typeface="Sakkal Majalla" pitchFamily="2" charset="-78"/>
                <a:cs typeface="Sakkal Majalla"/>
              </a:rPr>
              <a:t>فحص الصدر: صاف متناظر</a:t>
            </a:r>
            <a:r>
              <a:rPr lang="ar-SY" sz="1800" b="1" dirty="0">
                <a:latin typeface="Sakkal Majalla" pitchFamily="2" charset="-78"/>
                <a:cs typeface="Sakkal Majalla"/>
              </a:rPr>
              <a:t> </a:t>
            </a:r>
          </a:p>
          <a:p>
            <a:pPr algn="r" rtl="1"/>
            <a:endParaRPr lang="en-US" sz="1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7158" y="1142984"/>
            <a:ext cx="850109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ar-SY" sz="2400" b="1" dirty="0">
                <a:ea typeface="Calibri"/>
                <a:cs typeface="Sakkal Majalla"/>
              </a:rPr>
              <a:t>لا سوابق مرضية أو جراحية معروفة , لا سوابق عائلية أو دوائية</a:t>
            </a:r>
            <a:endParaRPr lang="en-US" sz="2400" b="1" dirty="0">
              <a:ea typeface="Calibri"/>
              <a:cs typeface="Arial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57224" y="571480"/>
            <a:ext cx="8286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 rtl="1">
              <a:buFont typeface="Wingdings" pitchFamily="2" charset="2"/>
              <a:buChar char="Ø"/>
            </a:pPr>
            <a:r>
              <a:rPr lang="ar-SY" sz="2400" dirty="0"/>
              <a:t>المريض </a:t>
            </a:r>
            <a:r>
              <a:rPr lang="ar-SY" sz="2400" dirty="0" err="1"/>
              <a:t>م</a:t>
            </a:r>
            <a:r>
              <a:rPr lang="ar-SY" sz="2400" dirty="0"/>
              <a:t> س : 27 سنة . مدخن . </a:t>
            </a:r>
            <a:r>
              <a:rPr lang="ar-SY" sz="2400" dirty="0" err="1"/>
              <a:t>عازب</a:t>
            </a:r>
            <a:r>
              <a:rPr lang="ar-SY" sz="2400" dirty="0"/>
              <a:t> . ملازم أول </a:t>
            </a:r>
          </a:p>
        </p:txBody>
      </p:sp>
    </p:spTree>
    <p:extLst>
      <p:ext uri="{BB962C8B-B14F-4D97-AF65-F5344CB8AC3E}">
        <p14:creationId xmlns:p14="http://schemas.microsoft.com/office/powerpoint/2010/main" val="289896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672391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endParaRPr lang="ar-SY" sz="2400" b="1" dirty="0">
              <a:solidFill>
                <a:srgbClr val="FF0000"/>
              </a:solidFill>
              <a:ea typeface="Calibri"/>
              <a:cs typeface="Sakkal Majalla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Y" sz="2400" dirty="0">
                <a:latin typeface="Sitka Banner" pitchFamily="2" charset="0"/>
                <a:cs typeface="Sakkal Majalla" pitchFamily="2" charset="-78"/>
              </a:rPr>
              <a:t>فحص العقد : </a:t>
            </a:r>
            <a:r>
              <a:rPr lang="ar-SY" sz="2400" dirty="0" err="1">
                <a:latin typeface="Sitka Banner" pitchFamily="2" charset="0"/>
                <a:cs typeface="Sakkal Majalla" pitchFamily="2" charset="-78"/>
              </a:rPr>
              <a:t>لاضخامات</a:t>
            </a:r>
            <a:r>
              <a:rPr lang="ar-SY" sz="2400" dirty="0">
                <a:latin typeface="Sitka Banner" pitchFamily="2" charset="0"/>
                <a:cs typeface="Sakkal Majalla" pitchFamily="2" charset="-78"/>
              </a:rPr>
              <a:t> عقدية فوق الترقوة ولا عقد تحت </a:t>
            </a:r>
            <a:r>
              <a:rPr lang="ar-SY" sz="2400" dirty="0" err="1">
                <a:latin typeface="Sitka Banner" pitchFamily="2" charset="0"/>
                <a:cs typeface="Sakkal Majalla" pitchFamily="2" charset="-78"/>
              </a:rPr>
              <a:t>الابط</a:t>
            </a:r>
            <a:endParaRPr lang="en-US" sz="2400" dirty="0">
              <a:latin typeface="Sitka Banner" pitchFamily="2" charset="0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latin typeface="Sakkal Majalla" pitchFamily="2" charset="-78"/>
                <a:cs typeface="Sakkal Majalla"/>
              </a:rPr>
              <a:t>فحص البطن : لا نقاط </a:t>
            </a:r>
            <a:r>
              <a:rPr lang="ar-SY" sz="2400" b="1" dirty="0" err="1">
                <a:latin typeface="Sakkal Majalla" pitchFamily="2" charset="-78"/>
                <a:cs typeface="Sakkal Majalla"/>
              </a:rPr>
              <a:t>ألمية</a:t>
            </a:r>
            <a:r>
              <a:rPr lang="ar-SY" sz="2400" b="1" dirty="0">
                <a:latin typeface="Sakkal Majalla" pitchFamily="2" charset="-78"/>
                <a:cs typeface="Sakkal Majalla"/>
              </a:rPr>
              <a:t> , لا </a:t>
            </a:r>
            <a:r>
              <a:rPr lang="ar-SY" sz="2400" b="1" dirty="0" err="1">
                <a:latin typeface="Sakkal Majalla" pitchFamily="2" charset="-78"/>
                <a:cs typeface="Sakkal Majalla"/>
              </a:rPr>
              <a:t>ضخامات</a:t>
            </a:r>
            <a:r>
              <a:rPr lang="ar-SY" sz="2400" b="1" dirty="0">
                <a:latin typeface="Sakkal Majalla" pitchFamily="2" charset="-78"/>
                <a:cs typeface="Sakkal Majalla"/>
              </a:rPr>
              <a:t> </a:t>
            </a:r>
            <a:r>
              <a:rPr lang="ar-SY" sz="2400" b="1" dirty="0" err="1">
                <a:latin typeface="Sakkal Majalla" pitchFamily="2" charset="-78"/>
                <a:cs typeface="Sakkal Majalla"/>
              </a:rPr>
              <a:t>حشوية</a:t>
            </a:r>
            <a:r>
              <a:rPr lang="ar-SY" sz="2400" b="1" dirty="0">
                <a:latin typeface="Sakkal Majalla" pitchFamily="2" charset="-78"/>
                <a:cs typeface="Sakkal Majalla"/>
              </a:rPr>
              <a:t> </a:t>
            </a:r>
            <a:r>
              <a:rPr lang="ar-SY" sz="2400" b="1" dirty="0" err="1">
                <a:latin typeface="Sakkal Majalla" pitchFamily="2" charset="-78"/>
                <a:cs typeface="Sakkal Majalla"/>
              </a:rPr>
              <a:t>مجسوسة</a:t>
            </a:r>
            <a:endParaRPr lang="ar-SY" sz="2400" b="1" dirty="0">
              <a:latin typeface="Sakkal Majalla" pitchFamily="2" charset="-78"/>
              <a:cs typeface="Sakkal Majalla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latin typeface="Sakkal Majalla" pitchFamily="2" charset="-78"/>
                <a:cs typeface="Sakkal Majalla"/>
              </a:rPr>
              <a:t>فحص القلب : النظم جيبي منتظم , أصوات القلب ضمن الطبيعي , لا أصوات إضافية  أو نفخات مرضية</a:t>
            </a:r>
          </a:p>
          <a:p>
            <a:pPr algn="r">
              <a:buFont typeface="Wingdings" pitchFamily="2" charset="2"/>
              <a:buChar char="Ø"/>
            </a:pPr>
            <a:r>
              <a:rPr lang="ar-SY" sz="2400" b="1" dirty="0">
                <a:latin typeface="Sakkal Majalla" pitchFamily="2" charset="-78"/>
                <a:cs typeface="Sakkal Majalla"/>
              </a:rPr>
              <a:t>الفحص العصبي: </a:t>
            </a:r>
            <a:r>
              <a:rPr lang="ar-SY" sz="2400" b="1" dirty="0">
                <a:cs typeface="Sakkal Majalla"/>
              </a:rPr>
              <a:t>ألم بتحريك الظهر </a:t>
            </a:r>
            <a:r>
              <a:rPr lang="ar-SY" sz="2400" b="1" dirty="0" err="1">
                <a:cs typeface="Sakkal Majalla"/>
              </a:rPr>
              <a:t>والاطراف</a:t>
            </a:r>
            <a:r>
              <a:rPr lang="ar-SY" sz="2400" b="1" dirty="0">
                <a:cs typeface="Sakkal Majalla"/>
              </a:rPr>
              <a:t> </a:t>
            </a:r>
            <a:r>
              <a:rPr lang="ar-SY" sz="2400" b="1" dirty="0">
                <a:ea typeface="Calibri"/>
                <a:cs typeface="Sakkal Majalla"/>
              </a:rPr>
              <a:t> , ضعف طرفين سفليين قريب 4/5 , </a:t>
            </a:r>
            <a:endParaRPr lang="en-US" sz="2400" b="1" dirty="0">
              <a:ea typeface="Calibri"/>
              <a:cs typeface="Sakkal Majall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643314"/>
            <a:ext cx="8004175" cy="129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عنصر نائب للمحتوى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158286"/>
              </p:ext>
            </p:extLst>
          </p:nvPr>
        </p:nvGraphicFramePr>
        <p:xfrm>
          <a:off x="755576" y="5229200"/>
          <a:ext cx="7632848" cy="76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4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9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54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التشخيص التفريقي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فرط نشاط جارات درق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إنتان تنفسي علوي ( كوفيد )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ورم نقوي عديد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نقائل عظمية</a:t>
            </a: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خطة </a:t>
            </a:r>
            <a:r>
              <a:rPr lang="ar-SY" sz="24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الاستقصاءات</a:t>
            </a:r>
            <a:r>
              <a:rPr lang="ar-SY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طبقي محوري ماسح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مسحة </a:t>
            </a: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PCR-COVID19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رحلان بروتينات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بزل نقي عظم</a:t>
            </a:r>
          </a:p>
          <a:p>
            <a:pPr marL="457200" indent="-457200" algn="r" rtl="1">
              <a:buFont typeface="+mj-lt"/>
              <a:buAutoNum type="arabicPeriod"/>
            </a:pPr>
            <a:endParaRPr lang="ar-SY" sz="2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04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3600" b="1" dirty="0">
                <a:solidFill>
                  <a:schemeClr val="bg1"/>
                </a:solidFill>
                <a:ea typeface="Calibri"/>
                <a:cs typeface="Sakkal Majalla"/>
              </a:rPr>
              <a:t>CT</a:t>
            </a:r>
            <a:r>
              <a:rPr lang="ar-SY" sz="2400" b="1" dirty="0">
                <a:solidFill>
                  <a:schemeClr val="bg1"/>
                </a:solidFill>
                <a:ea typeface="Calibri"/>
                <a:cs typeface="Sakkal Majalla"/>
              </a:rPr>
              <a:t> جمجمة عمود رقبي صدر  بطن حوض  :  </a:t>
            </a:r>
            <a:r>
              <a:rPr lang="ar-SY" sz="2400" b="1" dirty="0">
                <a:ea typeface="Calibri"/>
                <a:cs typeface="Sakkal Majalla"/>
              </a:rPr>
              <a:t>آفات حالة عديدة في الجمجمة والفقرات </a:t>
            </a:r>
            <a:r>
              <a:rPr lang="ar-SY" sz="2400" b="1" dirty="0" err="1">
                <a:ea typeface="Calibri"/>
                <a:cs typeface="Sakkal Majalla"/>
              </a:rPr>
              <a:t>الرقبية</a:t>
            </a:r>
            <a:r>
              <a:rPr lang="ar-SY" sz="2400" b="1" dirty="0">
                <a:ea typeface="Calibri"/>
                <a:cs typeface="Sakkal Majalla"/>
              </a:rPr>
              <a:t> دون انضغاط للنخاع الشوكي أو تهديد , كتلة أنسجة رخوة  حالة أو مخربة للقسم الأيسر من جسم الفقرة ظ1 تمتد نحو القناة الفقرية – آفات حالة بمستور الأضلاع والفقرات الظهرية – كتلة أنسجة رخوة نافخة لعظم القص تزيد عن 6 سم –آفات حالة عديدة بمستوى الفقرات القطنية وجناحي العظم والحرقفة </a:t>
            </a:r>
            <a:endParaRPr lang="en-US" sz="2400" b="1" dirty="0">
              <a:ea typeface="Calibri"/>
              <a:cs typeface="Sakkal Majalla"/>
            </a:endParaRPr>
          </a:p>
          <a:p>
            <a:pPr algn="r" rtl="1"/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2643174" y="4000504"/>
            <a:ext cx="5570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SY" sz="2800" b="1" dirty="0">
                <a:ea typeface="Calibri"/>
                <a:cs typeface="Sakkal Majalla"/>
              </a:rPr>
              <a:t>تم </a:t>
            </a:r>
            <a:r>
              <a:rPr lang="ar-SY" sz="2800" b="1" dirty="0" err="1">
                <a:ea typeface="Calibri"/>
                <a:cs typeface="Sakkal Majalla"/>
              </a:rPr>
              <a:t>إجراي</a:t>
            </a:r>
            <a:r>
              <a:rPr lang="ar-SY" sz="2800" b="1" dirty="0">
                <a:ea typeface="Calibri"/>
                <a:cs typeface="Sakkal Majalla"/>
              </a:rPr>
              <a:t> مسحة </a:t>
            </a:r>
            <a:r>
              <a:rPr lang="en-US" sz="2800" b="1" dirty="0">
                <a:ea typeface="Calibri"/>
                <a:cs typeface="Sakkal Majalla"/>
              </a:rPr>
              <a:t>PCR </a:t>
            </a:r>
            <a:r>
              <a:rPr lang="ar-SY" sz="2800" b="1" dirty="0">
                <a:ea typeface="Calibri"/>
                <a:cs typeface="Sakkal Majalla"/>
              </a:rPr>
              <a:t> ونفي </a:t>
            </a:r>
            <a:r>
              <a:rPr lang="en-US" sz="2800" b="1" dirty="0">
                <a:ea typeface="Calibri"/>
                <a:cs typeface="Sakkal Majalla"/>
              </a:rPr>
              <a:t>COVID 19</a:t>
            </a:r>
            <a:endParaRPr lang="ar-SY" sz="2800" b="1" dirty="0">
              <a:ea typeface="Calibri"/>
              <a:cs typeface="Sakkal Majalla"/>
            </a:endParaRPr>
          </a:p>
        </p:txBody>
      </p:sp>
    </p:spTree>
    <p:extLst>
      <p:ext uri="{BB962C8B-B14F-4D97-AF65-F5344CB8AC3E}">
        <p14:creationId xmlns:p14="http://schemas.microsoft.com/office/powerpoint/2010/main" val="53168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400" dirty="0"/>
              <a:t>تم إجراء جلسة متعددة الاختصاصات </a:t>
            </a:r>
            <a:r>
              <a:rPr lang="en-US" sz="2400" dirty="0"/>
              <a:t>MDT</a:t>
            </a:r>
            <a:r>
              <a:rPr lang="ar-SY" sz="2400" dirty="0"/>
              <a:t> مع شعبة الأمراض العصبية والجراحة العصبية والغدد وأمراض الدم</a:t>
            </a:r>
          </a:p>
          <a:p>
            <a:pPr algn="r" rtl="1"/>
            <a:r>
              <a:rPr lang="ar-SY" sz="2400" dirty="0"/>
              <a:t>تم نفي فرط نشاط جارات الدرق وتم نفي وجود إصابة فقرية مهددة للحياة بحاجة إلى تداخل جراحي إسعافي وتقرر إجراء خزعة موجهة من الآفة النافخة للقص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73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ea typeface="Calibri"/>
                <a:cs typeface="Sakkal Majalla"/>
              </a:rPr>
              <a:t>رحلان بروتينات : </a:t>
            </a:r>
            <a:r>
              <a:rPr lang="ar-SY" sz="2400" b="1" dirty="0">
                <a:ea typeface="Calibri"/>
                <a:cs typeface="Sakkal Majalla"/>
              </a:rPr>
              <a:t>ضمن الطبيعي </a:t>
            </a:r>
            <a:endParaRPr lang="en-US" sz="2400" b="1" dirty="0">
              <a:ea typeface="Calibri"/>
              <a:cs typeface="Sakkal Majalla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ea typeface="Calibri"/>
                <a:cs typeface="Sakkal Majalla"/>
              </a:rPr>
              <a:t>بزل نقي عظم </a:t>
            </a:r>
            <a:r>
              <a:rPr lang="ar-SY" sz="2400" b="1" dirty="0">
                <a:ea typeface="Calibri"/>
                <a:cs typeface="Sakkal Majalla"/>
              </a:rPr>
              <a:t>: لا يوجد </a:t>
            </a:r>
            <a:r>
              <a:rPr lang="ar-SY" sz="2400" b="1" dirty="0" err="1">
                <a:ea typeface="Calibri"/>
                <a:cs typeface="Sakkal Majalla"/>
              </a:rPr>
              <a:t>بلازميات</a:t>
            </a:r>
            <a:r>
              <a:rPr lang="ar-SY" sz="2400" b="1" dirty="0">
                <a:ea typeface="Calibri"/>
                <a:cs typeface="Sakkal Majalla"/>
              </a:rPr>
              <a:t> مرضية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ea typeface="Calibri"/>
                <a:cs typeface="Sakkal Majalla"/>
              </a:rPr>
              <a:t>خزعة موجهة من عظم القص : </a:t>
            </a:r>
            <a:r>
              <a:rPr lang="ar-SY" sz="2400" b="1" dirty="0">
                <a:ea typeface="Calibri"/>
                <a:cs typeface="Sakkal Majalla"/>
              </a:rPr>
              <a:t>ارتشاح بخلايا ورمية مع إجراء تلوينات مناعية أبدت ايجابية منتشرة ل </a:t>
            </a:r>
            <a:r>
              <a:rPr lang="en-US" sz="2400" b="1" dirty="0">
                <a:ea typeface="Calibri"/>
                <a:cs typeface="Sakkal Majalla"/>
              </a:rPr>
              <a:t>CD138 </a:t>
            </a:r>
            <a:endParaRPr lang="ar-SY" sz="2400" b="1" dirty="0">
              <a:ea typeface="Calibri"/>
              <a:cs typeface="Sakkal Majalla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ar-SY" sz="2400" b="1" dirty="0">
                <a:ea typeface="Calibri"/>
                <a:cs typeface="Sakkal Majalla"/>
              </a:rPr>
              <a:t>تم استكمال معايير التشخيص للورم </a:t>
            </a:r>
            <a:r>
              <a:rPr lang="ar-SY" sz="2400" b="1" dirty="0" err="1">
                <a:ea typeface="Calibri"/>
                <a:cs typeface="Sakkal Majalla"/>
              </a:rPr>
              <a:t>النقوي</a:t>
            </a:r>
            <a:r>
              <a:rPr lang="ar-SY" sz="2400" b="1" dirty="0">
                <a:ea typeface="Calibri"/>
                <a:cs typeface="Sakkal Majalla"/>
              </a:rPr>
              <a:t> العديد: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ea typeface="Calibri"/>
                <a:cs typeface="Sakkal Majalla"/>
              </a:rPr>
              <a:t>بروتينات بول 24 ساعة:  </a:t>
            </a:r>
            <a:r>
              <a:rPr lang="ar-SY" sz="2400" b="1" dirty="0">
                <a:ea typeface="Calibri"/>
                <a:cs typeface="Sakkal Majalla"/>
              </a:rPr>
              <a:t>11 غ /24سا </a:t>
            </a:r>
            <a:endParaRPr lang="en-US" sz="2400" b="1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ar-SY" sz="2400" b="1" dirty="0" err="1">
                <a:solidFill>
                  <a:schemeClr val="bg1"/>
                </a:solidFill>
                <a:ea typeface="Calibri"/>
                <a:cs typeface="Sakkal Majalla"/>
              </a:rPr>
              <a:t>آحينات</a:t>
            </a:r>
            <a:r>
              <a:rPr lang="ar-SY" sz="2400" b="1" dirty="0">
                <a:solidFill>
                  <a:schemeClr val="bg1"/>
                </a:solidFill>
                <a:ea typeface="Calibri"/>
                <a:cs typeface="Sakkal Majalla"/>
              </a:rPr>
              <a:t> بنس جونس : </a:t>
            </a:r>
            <a:r>
              <a:rPr lang="ar-SY" sz="2400" b="1" dirty="0">
                <a:ea typeface="Calibri"/>
                <a:cs typeface="Sakkal Majalla"/>
              </a:rPr>
              <a:t>سلبية </a:t>
            </a:r>
          </a:p>
          <a:p>
            <a:pPr algn="r" rtl="1">
              <a:buFont typeface="Wingdings" pitchFamily="2" charset="2"/>
              <a:buChar char="Ø"/>
            </a:pPr>
            <a:r>
              <a:rPr lang="ar-SY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رحلان مناعي على بروتينات البول :  </a:t>
            </a: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السلسة </a:t>
            </a:r>
            <a:r>
              <a:rPr lang="ar-SY" sz="2400" b="1" dirty="0" err="1">
                <a:latin typeface="Sakkal Majalla" pitchFamily="2" charset="-78"/>
                <a:cs typeface="Sakkal Majalla" pitchFamily="2" charset="-78"/>
              </a:rPr>
              <a:t>لامبدا</a:t>
            </a: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  </a:t>
            </a:r>
          </a:p>
          <a:p>
            <a:pPr algn="r" rtl="1">
              <a:buFont typeface="Wingdings" pitchFamily="2" charset="2"/>
              <a:buChar char="v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تم تشخيص ورم نقوي عديد على حساب السلاسل الخفيفة </a:t>
            </a:r>
            <a:r>
              <a:rPr lang="ar-SY" sz="2400" b="1" dirty="0" err="1">
                <a:latin typeface="Sakkal Majalla" pitchFamily="2" charset="-78"/>
                <a:cs typeface="Sakkal Majalla" pitchFamily="2" charset="-78"/>
              </a:rPr>
              <a:t>لامبدا</a:t>
            </a: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 مع فرط كلس خبيث</a:t>
            </a:r>
          </a:p>
          <a:p>
            <a:pPr algn="r" rtl="1">
              <a:buFont typeface="Wingdings" pitchFamily="2" charset="2"/>
              <a:buChar char="v"/>
            </a:pPr>
            <a:r>
              <a:rPr lang="en-US" sz="2400" b="1" dirty="0">
                <a:latin typeface="Sakkal Majalla" pitchFamily="2" charset="-78"/>
                <a:cs typeface="Sakkal Majalla" pitchFamily="2" charset="-78"/>
              </a:rPr>
              <a:t>MM stage III B</a:t>
            </a:r>
            <a:endParaRPr lang="ar-SY" sz="2400" b="1" dirty="0">
              <a:latin typeface="Sakkal Majalla" pitchFamily="2" charset="-78"/>
              <a:cs typeface="Sakkal Majalla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حالة نادرة تشكل أقل من 3% من مجمل الإصابات بالورم </a:t>
            </a:r>
            <a:r>
              <a:rPr lang="ar-SY" sz="2400" b="1" dirty="0" err="1">
                <a:latin typeface="Sakkal Majalla" pitchFamily="2" charset="-78"/>
                <a:cs typeface="Sakkal Majalla" pitchFamily="2" charset="-78"/>
              </a:rPr>
              <a:t>النقوي</a:t>
            </a: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  العديد (1%من نسبة </a:t>
            </a:r>
            <a:r>
              <a:rPr lang="ar-SY" sz="2400" b="1" dirty="0" err="1">
                <a:latin typeface="Sakkal Majalla" pitchFamily="2" charset="-78"/>
                <a:cs typeface="Sakkal Majalla" pitchFamily="2" charset="-78"/>
              </a:rPr>
              <a:t>الخباثات</a:t>
            </a:r>
            <a:r>
              <a:rPr lang="ar-SY" sz="2400" b="1" dirty="0"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algn="r" rtl="1">
              <a:buFont typeface="Wingdings" pitchFamily="2" charset="2"/>
              <a:buChar char="Ø"/>
            </a:pPr>
            <a:endParaRPr lang="en-US" sz="20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713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186766" cy="534036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Y" sz="2400" b="1" dirty="0">
                <a:solidFill>
                  <a:schemeClr val="bg1"/>
                </a:solidFill>
                <a:cs typeface="Sakkal Majalla"/>
              </a:rPr>
              <a:t>استشارة قلبية قبل البدء بالعلاج : </a:t>
            </a:r>
            <a:r>
              <a:rPr lang="ar-SY" sz="2800" b="1" dirty="0">
                <a:cs typeface="Sakkal Majalla"/>
              </a:rPr>
              <a:t>لا مانع من الناحية القلبية</a:t>
            </a:r>
          </a:p>
          <a:p>
            <a:pPr marL="0" indent="0" algn="r" rtl="1">
              <a:buNone/>
            </a:pPr>
            <a:r>
              <a:rPr lang="ar-SY" sz="2800" b="1" dirty="0">
                <a:solidFill>
                  <a:schemeClr val="bg1"/>
                </a:solidFill>
                <a:cs typeface="Sakkal Majalla"/>
              </a:rPr>
              <a:t>استشارة عصبية: </a:t>
            </a:r>
            <a:r>
              <a:rPr lang="ar-SY" sz="2800" b="1" dirty="0">
                <a:cs typeface="Sakkal Majalla"/>
              </a:rPr>
              <a:t>تخطيط أعصاب أطراف أربعة ضمن الطبيعي</a:t>
            </a:r>
          </a:p>
          <a:p>
            <a:pPr marL="0" indent="0" algn="r" rtl="1">
              <a:buNone/>
            </a:pPr>
            <a:r>
              <a:rPr lang="ar-SY" sz="2800" b="1" dirty="0">
                <a:solidFill>
                  <a:schemeClr val="bg1"/>
                </a:solidFill>
                <a:cs typeface="Sakkal Majalla"/>
              </a:rPr>
              <a:t>استشارة فكية قبل البدء </a:t>
            </a:r>
            <a:r>
              <a:rPr lang="ar-SY" sz="2800" b="1" dirty="0" err="1">
                <a:solidFill>
                  <a:schemeClr val="bg1"/>
                </a:solidFill>
                <a:cs typeface="Sakkal Majalla"/>
              </a:rPr>
              <a:t>بالزوليدرونيك</a:t>
            </a:r>
            <a:r>
              <a:rPr lang="ar-SY" sz="2800" b="1" dirty="0">
                <a:solidFill>
                  <a:schemeClr val="bg1"/>
                </a:solidFill>
                <a:cs typeface="Sakkal Majalla"/>
              </a:rPr>
              <a:t> </a:t>
            </a:r>
            <a:r>
              <a:rPr lang="ar-SY" sz="2800" b="1" dirty="0" err="1">
                <a:solidFill>
                  <a:schemeClr val="bg1"/>
                </a:solidFill>
                <a:cs typeface="Sakkal Majalla"/>
              </a:rPr>
              <a:t>اسيد</a:t>
            </a:r>
            <a:r>
              <a:rPr lang="ar-SY" sz="2800" b="1" dirty="0">
                <a:solidFill>
                  <a:schemeClr val="bg1"/>
                </a:solidFill>
                <a:cs typeface="Sakkal Majalla"/>
              </a:rPr>
              <a:t>: </a:t>
            </a:r>
            <a:r>
              <a:rPr lang="ar-SY" sz="2800" b="1" dirty="0">
                <a:cs typeface="Sakkal Majalla"/>
              </a:rPr>
              <a:t>لا يوجد تنخر بالمفصل الفكي الصدغي</a:t>
            </a:r>
          </a:p>
          <a:p>
            <a:pPr algn="r" rtl="1">
              <a:buFont typeface="Wingdings" pitchFamily="2" charset="2"/>
              <a:buChar char="v"/>
            </a:pPr>
            <a:r>
              <a:rPr lang="ar-SY" sz="2800" b="1" dirty="0">
                <a:cs typeface="Sakkal Majalla"/>
              </a:rPr>
              <a:t>تم وضع المريض على بروتوكول العلاج الكيماوي </a:t>
            </a:r>
          </a:p>
          <a:p>
            <a:pPr marL="0" indent="0" algn="r" rtl="1">
              <a:buNone/>
            </a:pPr>
            <a:r>
              <a:rPr lang="en-US" sz="2800" b="1" dirty="0">
                <a:cs typeface="Sakkal Majalla"/>
              </a:rPr>
              <a:t>VTD + </a:t>
            </a:r>
            <a:r>
              <a:rPr lang="en-US" sz="3200" b="1" dirty="0" err="1">
                <a:cs typeface="Sakkal Majalla" pitchFamily="2" charset="-78"/>
              </a:rPr>
              <a:t>zoledronic</a:t>
            </a:r>
            <a:r>
              <a:rPr lang="en-US" sz="3200" b="1" dirty="0">
                <a:cs typeface="Sakkal Majalla" pitchFamily="2" charset="-78"/>
              </a:rPr>
              <a:t> acid </a:t>
            </a:r>
            <a:endParaRPr lang="ar-SY" sz="3200" b="1" dirty="0">
              <a:cs typeface="Sakkal Majalla"/>
            </a:endParaRPr>
          </a:p>
        </p:txBody>
      </p:sp>
    </p:spTree>
    <p:extLst>
      <p:ext uri="{BB962C8B-B14F-4D97-AF65-F5344CB8AC3E}">
        <p14:creationId xmlns:p14="http://schemas.microsoft.com/office/powerpoint/2010/main" val="1345736250"/>
      </p:ext>
    </p:extLst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461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تقنية</vt:lpstr>
      <vt:lpstr>      حالة سريرية من شعبة أمراض الدم-مشفى تشرين                                               العسكري                           إعداد وتقديم الطبيب المقيم جميل عمران         إشراف الدكتورة رجاء منا - رئيسة شعبة أمراض الدم                                           وزرع نقي العظام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حالة سريرية من شعبة أمراض الدم-مشفى تشرين العسكري إعداد العميد الطبيبة رجاء منا تقديم الطبيب المقيم الحسن القوزي</dc:title>
  <dc:creator>Lenovo</dc:creator>
  <cp:lastModifiedBy>soulaiman soulaiman</cp:lastModifiedBy>
  <cp:revision>31</cp:revision>
  <dcterms:created xsi:type="dcterms:W3CDTF">2022-03-11T16:18:24Z</dcterms:created>
  <dcterms:modified xsi:type="dcterms:W3CDTF">2022-03-18T11:37:35Z</dcterms:modified>
</cp:coreProperties>
</file>